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30" r:id="rId3"/>
    <p:sldId id="331" r:id="rId4"/>
    <p:sldId id="332" r:id="rId5"/>
    <p:sldId id="333" r:id="rId6"/>
    <p:sldId id="335" r:id="rId7"/>
    <p:sldId id="334" r:id="rId8"/>
    <p:sldId id="336" r:id="rId9"/>
    <p:sldId id="337" r:id="rId10"/>
    <p:sldId id="338" r:id="rId11"/>
    <p:sldId id="339" r:id="rId12"/>
    <p:sldId id="340" r:id="rId13"/>
    <p:sldId id="329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1525" autoAdjust="0"/>
  </p:normalViewPr>
  <p:slideViewPr>
    <p:cSldViewPr snapToGrid="0">
      <p:cViewPr varScale="1">
        <p:scale>
          <a:sx n="65" d="100"/>
          <a:sy n="65" d="100"/>
        </p:scale>
        <p:origin x="3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2A034-4B36-456F-A02A-6C34272CD5B3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BCDD8-7843-47D5-A77C-64E994D2921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945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91d1ccb5-52b5-4a0d-a5be-a7617b0c0c3f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ookwidgets.com/play/t:O+pGFYzRpdvuP0sYOvNVXjQHWDNaikeCmezo/vgS/3ZXRUszU1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1277" y="103240"/>
            <a:ext cx="7595420" cy="2872286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4: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much</a:t>
            </a:r>
            <a:r>
              <a:rPr lang="hr-HR" sz="6600" b="1" dirty="0" smtClean="0">
                <a:solidFill>
                  <a:srgbClr val="FF0000"/>
                </a:solidFill>
              </a:rPr>
              <a:t> to do,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little</a:t>
            </a:r>
            <a:r>
              <a:rPr lang="hr-HR" sz="6600" b="1" dirty="0" smtClean="0">
                <a:solidFill>
                  <a:srgbClr val="FF0000"/>
                </a:solidFill>
              </a:rPr>
              <a:t> time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8322" y="3182921"/>
            <a:ext cx="8283677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In </a:t>
            </a:r>
            <a:r>
              <a:rPr lang="hr-HR" sz="6600" dirty="0" err="1" smtClean="0"/>
              <a:t>my</a:t>
            </a:r>
            <a:r>
              <a:rPr lang="hr-HR" sz="6600" dirty="0" smtClean="0"/>
              <a:t> free time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419" y="2186765"/>
            <a:ext cx="6894887" cy="22819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3613" y="958645"/>
            <a:ext cx="100141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Answer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Odgovori na pitanja.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28502" y="2984085"/>
            <a:ext cx="488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Što radiš u slobodno vrijeme?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260690" y="3488930"/>
            <a:ext cx="488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Kad imaš slobodnog vremena?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455325" y="4050276"/>
            <a:ext cx="488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Što odrasli rade u slobodno vrijeme?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36057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4704735" cy="68693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4671" y="368710"/>
            <a:ext cx="6518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43.</a:t>
            </a:r>
            <a:endParaRPr lang="hr-HR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64826" y="2094271"/>
            <a:ext cx="693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2"/>
                </a:solidFill>
              </a:rPr>
              <a:t> </a:t>
            </a:r>
            <a:endParaRPr lang="hr-HR" sz="2800" b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4322" y="4472971"/>
            <a:ext cx="693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2"/>
                </a:solidFill>
              </a:rPr>
              <a:t> </a:t>
            </a:r>
            <a:endParaRPr lang="hr-HR" sz="2800" b="1" dirty="0">
              <a:solidFill>
                <a:schemeClr val="accent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35" y="376249"/>
            <a:ext cx="9643291" cy="62090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89146" y="353588"/>
            <a:ext cx="842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Poveži riječi s njihovim značenjem na hrvatskom jeziku.</a:t>
            </a:r>
            <a:endParaRPr lang="hr-HR" sz="28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77780" y="3404333"/>
            <a:ext cx="5471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Nadopuni praznine riječima iz zadatka </a:t>
            </a:r>
            <a:r>
              <a:rPr lang="hr-HR" sz="2400" i="1" dirty="0" err="1" smtClean="0"/>
              <a:t>1a</a:t>
            </a:r>
            <a:r>
              <a:rPr lang="hr-HR" sz="2400" i="1" dirty="0" smtClean="0"/>
              <a:t>.</a:t>
            </a:r>
            <a:endParaRPr lang="hr-HR" sz="2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442413" y="798976"/>
            <a:ext cx="545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accent2"/>
                </a:solidFill>
              </a:rPr>
              <a:t>5</a:t>
            </a:r>
            <a:endParaRPr lang="hr-HR" sz="2400" b="1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54012" y="1270229"/>
            <a:ext cx="545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54012" y="2155826"/>
            <a:ext cx="545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76135" y="2544548"/>
            <a:ext cx="545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66616" y="3912164"/>
            <a:ext cx="196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chemeClr val="accent2"/>
                </a:solidFill>
              </a:rPr>
              <a:t>good</a:t>
            </a:r>
            <a:endParaRPr lang="hr-HR" sz="2400" b="1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56204" y="4361057"/>
            <a:ext cx="196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chemeClr val="accent2"/>
                </a:solidFill>
              </a:rPr>
              <a:t>out</a:t>
            </a:r>
            <a:endParaRPr lang="hr-HR" sz="2400" b="1" dirty="0">
              <a:solidFill>
                <a:schemeClr val="accent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17871" y="4789693"/>
            <a:ext cx="2203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>
                <a:solidFill>
                  <a:schemeClr val="accent2"/>
                </a:solidFill>
              </a:rPr>
              <a:t>a</a:t>
            </a:r>
            <a:r>
              <a:rPr lang="hr-HR" sz="2400" b="1" dirty="0" err="1" smtClean="0">
                <a:solidFill>
                  <a:schemeClr val="accent2"/>
                </a:solidFill>
              </a:rPr>
              <a:t>nimal</a:t>
            </a:r>
            <a:r>
              <a:rPr lang="hr-HR" sz="2400" b="1" dirty="0" smtClean="0">
                <a:solidFill>
                  <a:schemeClr val="accent2"/>
                </a:solidFill>
              </a:rPr>
              <a:t> </a:t>
            </a:r>
            <a:r>
              <a:rPr lang="hr-HR" sz="2400" b="1" dirty="0" err="1" smtClean="0">
                <a:solidFill>
                  <a:schemeClr val="accent2"/>
                </a:solidFill>
              </a:rPr>
              <a:t>shelter</a:t>
            </a:r>
            <a:endParaRPr lang="hr-HR" sz="2400" b="1" dirty="0">
              <a:solidFill>
                <a:schemeClr val="accent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99811" y="5271615"/>
            <a:ext cx="196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chemeClr val="accent2"/>
                </a:solidFill>
              </a:rPr>
              <a:t>f</a:t>
            </a:r>
            <a:r>
              <a:rPr lang="hr-HR" sz="2400" b="1" dirty="0" smtClean="0">
                <a:solidFill>
                  <a:schemeClr val="accent2"/>
                </a:solidFill>
              </a:rPr>
              <a:t>or free</a:t>
            </a:r>
            <a:endParaRPr lang="hr-HR" sz="2400" b="1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44127" y="6069639"/>
            <a:ext cx="196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err="1" smtClean="0">
                <a:solidFill>
                  <a:schemeClr val="accent2"/>
                </a:solidFill>
              </a:rPr>
              <a:t>focus</a:t>
            </a:r>
            <a:endParaRPr lang="hr-HR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04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67019" cy="67817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58698" y="0"/>
            <a:ext cx="69759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i="1" dirty="0" smtClean="0"/>
              <a:t>Zaokruži odgovarajuću riječ. Možeš si pomoći udžbenikom.</a:t>
            </a:r>
            <a:endParaRPr lang="hr-HR" sz="2200" i="1" dirty="0"/>
          </a:p>
        </p:txBody>
      </p:sp>
      <p:sp>
        <p:nvSpPr>
          <p:cNvPr id="8" name="Oval 7"/>
          <p:cNvSpPr/>
          <p:nvPr/>
        </p:nvSpPr>
        <p:spPr>
          <a:xfrm>
            <a:off x="5058698" y="619432"/>
            <a:ext cx="604683" cy="2949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5154563" y="914400"/>
            <a:ext cx="671050" cy="4835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8244349" y="1008671"/>
            <a:ext cx="722670" cy="3892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Oval 10"/>
          <p:cNvSpPr/>
          <p:nvPr/>
        </p:nvSpPr>
        <p:spPr>
          <a:xfrm>
            <a:off x="6430297" y="1397911"/>
            <a:ext cx="811161" cy="3423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5220930" y="2069689"/>
            <a:ext cx="1047135" cy="3490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4929651" y="2464924"/>
            <a:ext cx="733730" cy="3372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/>
          <p:cNvSpPr/>
          <p:nvPr/>
        </p:nvSpPr>
        <p:spPr>
          <a:xfrm>
            <a:off x="6378679" y="2775879"/>
            <a:ext cx="862779" cy="3950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Oval 14"/>
          <p:cNvSpPr/>
          <p:nvPr/>
        </p:nvSpPr>
        <p:spPr>
          <a:xfrm>
            <a:off x="4483513" y="3221902"/>
            <a:ext cx="671050" cy="3148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Oval 15"/>
          <p:cNvSpPr/>
          <p:nvPr/>
        </p:nvSpPr>
        <p:spPr>
          <a:xfrm>
            <a:off x="4483509" y="3644442"/>
            <a:ext cx="737421" cy="3120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Oval 16"/>
          <p:cNvSpPr/>
          <p:nvPr/>
        </p:nvSpPr>
        <p:spPr>
          <a:xfrm>
            <a:off x="4001731" y="4064151"/>
            <a:ext cx="927920" cy="3227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Oval 17"/>
          <p:cNvSpPr/>
          <p:nvPr/>
        </p:nvSpPr>
        <p:spPr>
          <a:xfrm>
            <a:off x="6231194" y="4386950"/>
            <a:ext cx="818535" cy="376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Oval 18"/>
          <p:cNvSpPr/>
          <p:nvPr/>
        </p:nvSpPr>
        <p:spPr>
          <a:xfrm>
            <a:off x="6130413" y="5073900"/>
            <a:ext cx="1020096" cy="4375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Oval 19"/>
          <p:cNvSpPr/>
          <p:nvPr/>
        </p:nvSpPr>
        <p:spPr>
          <a:xfrm>
            <a:off x="3510116" y="5397911"/>
            <a:ext cx="675970" cy="4232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8049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:a16="http://schemas.microsoft.com/office/drawing/2014/main" xmlns="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Klikni na sljedeću poveznicu, odaberi </a:t>
            </a:r>
            <a:r>
              <a:rPr lang="hr-HR" sz="2400" dirty="0" err="1" smtClean="0"/>
              <a:t>SELF</a:t>
            </a:r>
            <a:r>
              <a:rPr lang="hr-HR" sz="2400" dirty="0" smtClean="0"/>
              <a:t> </a:t>
            </a:r>
            <a:r>
              <a:rPr lang="hr-HR" sz="2400" dirty="0" err="1" smtClean="0"/>
              <a:t>CHECK</a:t>
            </a:r>
            <a:r>
              <a:rPr lang="hr-HR" sz="2400" dirty="0" smtClean="0"/>
              <a:t> i riješi pripadajuće zadatke.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 dirty="0" err="1">
                <a:hlinkClick r:id="rId4"/>
              </a:rPr>
              <a:t>https</a:t>
            </a:r>
            <a:r>
              <a:rPr lang="hr-HR" sz="2400" b="1" dirty="0">
                <a:hlinkClick r:id="rId4"/>
              </a:rPr>
              <a:t>://</a:t>
            </a:r>
            <a:r>
              <a:rPr lang="hr-HR" sz="2400" b="1" dirty="0" err="1">
                <a:hlinkClick r:id="rId4"/>
              </a:rPr>
              <a:t>www.e-sfera.hr</a:t>
            </a:r>
            <a:r>
              <a:rPr lang="hr-HR" sz="2400" b="1" dirty="0">
                <a:hlinkClick r:id="rId4"/>
              </a:rPr>
              <a:t>/dodatni-digitalni-</a:t>
            </a:r>
            <a:r>
              <a:rPr lang="hr-HR" sz="2400" b="1" dirty="0" err="1">
                <a:hlinkClick r:id="rId4"/>
              </a:rPr>
              <a:t>sadrzaji</a:t>
            </a:r>
            <a:r>
              <a:rPr lang="hr-HR" sz="2400" b="1" dirty="0">
                <a:hlinkClick r:id="rId4"/>
              </a:rPr>
              <a:t>/</a:t>
            </a:r>
            <a:r>
              <a:rPr lang="hr-HR" sz="2400" b="1" dirty="0" err="1">
                <a:hlinkClick r:id="rId4"/>
              </a:rPr>
              <a:t>91d1ccb5-52b5-4a0d-a5be-a7617b0c0c3f</a:t>
            </a:r>
            <a:r>
              <a:rPr lang="hr-HR" sz="2400" b="1" dirty="0" smtClean="0">
                <a:hlinkClick r:id="rId4"/>
              </a:rPr>
              <a:t>/</a:t>
            </a:r>
            <a:r>
              <a:rPr lang="hr-HR" sz="2400" b="1" dirty="0" smtClean="0"/>
              <a:t> 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385114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945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89426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44987" y="179956"/>
            <a:ext cx="34068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pictures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answer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Pogledaj slike i odgovori na pitanja.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8444987" y="525332"/>
            <a:ext cx="34068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What</a:t>
            </a:r>
            <a:r>
              <a:rPr lang="hr-HR" sz="2800" dirty="0" smtClean="0"/>
              <a:t> are </a:t>
            </a:r>
            <a:r>
              <a:rPr lang="hr-HR" sz="2800" dirty="0" err="1" smtClean="0"/>
              <a:t>they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Kakve su oni osobe?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8444987" y="1734228"/>
            <a:ext cx="34068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they</a:t>
            </a:r>
            <a:r>
              <a:rPr lang="hr-HR" sz="2800" dirty="0" smtClean="0"/>
              <a:t> </a:t>
            </a:r>
            <a:r>
              <a:rPr lang="hr-HR" sz="2800" dirty="0" err="1" smtClean="0"/>
              <a:t>look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Kako oni izgledaju?</a:t>
            </a:r>
            <a:endParaRPr lang="hr-HR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444987" y="3172729"/>
            <a:ext cx="34068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Can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name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free time </a:t>
            </a:r>
            <a:r>
              <a:rPr lang="hr-HR" sz="2800" dirty="0" err="1" smtClean="0"/>
              <a:t>activities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Znaš li imenovati ove aktivnosti u slobodno vrijeme?</a:t>
            </a:r>
            <a:endParaRPr lang="hr-HR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8444987" y="5384709"/>
            <a:ext cx="36831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Which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best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Koja ti se najviše sviđa?</a:t>
            </a:r>
            <a:endParaRPr lang="hr-HR" sz="2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633884" y="309716"/>
            <a:ext cx="6002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63.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37638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9" grpId="0"/>
      <p:bldP spid="10" grpId="0"/>
      <p:bldP spid="11" grpId="0"/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806" y="1064439"/>
            <a:ext cx="5022647" cy="34847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988477" cy="60711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88447" y="339213"/>
            <a:ext cx="4513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Poveži riječi sa slikama.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9173497" y="2021777"/>
            <a:ext cx="41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9900"/>
                </a:solidFill>
              </a:rPr>
              <a:t>6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88234" y="2545213"/>
            <a:ext cx="41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9900"/>
                </a:solidFill>
              </a:rPr>
              <a:t>1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13690" y="2911595"/>
            <a:ext cx="41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9900"/>
                </a:solidFill>
              </a:rPr>
              <a:t>2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98771" y="3434815"/>
            <a:ext cx="41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9900"/>
                </a:solidFill>
              </a:rPr>
              <a:t>4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83480" y="3841285"/>
            <a:ext cx="630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9900"/>
                </a:solidFill>
              </a:rPr>
              <a:t> 3</a:t>
            </a:r>
            <a:endParaRPr lang="hr-HR" b="1" dirty="0">
              <a:solidFill>
                <a:srgbClr val="FF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88447" y="4999703"/>
            <a:ext cx="46035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exercising</a:t>
            </a:r>
            <a:r>
              <a:rPr lang="hr-HR" sz="2800" dirty="0" smtClean="0"/>
              <a:t> = </a:t>
            </a:r>
            <a:r>
              <a:rPr lang="hr-HR" sz="2800" i="1" dirty="0" smtClean="0"/>
              <a:t>vježbanje</a:t>
            </a:r>
          </a:p>
          <a:p>
            <a:r>
              <a:rPr lang="hr-HR" sz="2800" dirty="0" err="1" smtClean="0"/>
              <a:t>arts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crafts</a:t>
            </a:r>
            <a:r>
              <a:rPr lang="hr-HR" sz="2800" dirty="0" smtClean="0"/>
              <a:t> = </a:t>
            </a:r>
            <a:r>
              <a:rPr lang="hr-HR" sz="2800" i="1" dirty="0" smtClean="0"/>
              <a:t>likovno i kreativno izražavanje</a:t>
            </a:r>
            <a:endParaRPr lang="hr-HR" sz="2800" i="1" dirty="0"/>
          </a:p>
        </p:txBody>
      </p:sp>
      <p:sp>
        <p:nvSpPr>
          <p:cNvPr id="14" name="Rectangle 13"/>
          <p:cNvSpPr/>
          <p:nvPr/>
        </p:nvSpPr>
        <p:spPr>
          <a:xfrm>
            <a:off x="504049" y="972603"/>
            <a:ext cx="80753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i="1" dirty="0"/>
              <a:t>Zadatke u udžbeniku (str. 63-64) možeš riješiti i u digitalnom obliku na sljedećoj poveznici</a:t>
            </a:r>
            <a:r>
              <a:rPr lang="hr-HR" sz="2400" dirty="0"/>
              <a:t>:</a:t>
            </a:r>
          </a:p>
          <a:p>
            <a:endParaRPr lang="hr-HR" sz="2400" dirty="0"/>
          </a:p>
          <a:p>
            <a:r>
              <a:rPr lang="hr-HR" sz="2400" dirty="0" err="1">
                <a:hlinkClick r:id="rId4"/>
              </a:rPr>
              <a:t>https</a:t>
            </a:r>
            <a:r>
              <a:rPr lang="hr-HR" sz="2400" dirty="0">
                <a:hlinkClick r:id="rId4"/>
              </a:rPr>
              <a:t>://</a:t>
            </a:r>
            <a:r>
              <a:rPr lang="hr-HR" sz="2400" dirty="0" err="1">
                <a:hlinkClick r:id="rId4"/>
              </a:rPr>
              <a:t>www.bookwidgets.com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play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t:O+pGFYzRpdvuP0sYOvNVXjQHWDNaikeCmezo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vgS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3ZXRUszU1g</a:t>
            </a:r>
            <a:r>
              <a:rPr lang="hr-HR" sz="2400" dirty="0">
                <a:hlinkClick r:id="rId4"/>
              </a:rPr>
              <a:t>=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11783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8143"/>
            <a:ext cx="7257161" cy="25782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4464" y="322810"/>
            <a:ext cx="530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Poveži riječi s definicijama.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875935" y="1622319"/>
            <a:ext cx="471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9900"/>
                </a:solidFill>
              </a:rPr>
              <a:t>2</a:t>
            </a:r>
            <a:endParaRPr lang="hr-HR" sz="2800" b="1" dirty="0">
              <a:solidFill>
                <a:srgbClr val="FF9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8057" y="2035634"/>
            <a:ext cx="427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FF9900"/>
                </a:solidFill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8056" y="2426584"/>
            <a:ext cx="427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9900"/>
                </a:solidFill>
              </a:rPr>
              <a:t>1</a:t>
            </a:r>
            <a:endParaRPr lang="hr-HR" sz="2800" b="1" dirty="0">
              <a:solidFill>
                <a:srgbClr val="FF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8055" y="2850307"/>
            <a:ext cx="427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FF9900"/>
                </a:solidFill>
              </a:rPr>
              <a:t>4</a:t>
            </a:r>
            <a:endParaRPr lang="hr-HR" sz="2800" b="1" dirty="0">
              <a:solidFill>
                <a:srgbClr val="FF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4464" y="3877798"/>
            <a:ext cx="71677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animal</a:t>
            </a:r>
            <a:r>
              <a:rPr lang="hr-HR" sz="2800" dirty="0" smtClean="0"/>
              <a:t> </a:t>
            </a:r>
            <a:r>
              <a:rPr lang="hr-HR" sz="2800" dirty="0" err="1" smtClean="0"/>
              <a:t>shelter</a:t>
            </a:r>
            <a:r>
              <a:rPr lang="hr-HR" sz="2800" dirty="0" smtClean="0"/>
              <a:t> = </a:t>
            </a:r>
            <a:r>
              <a:rPr lang="hr-HR" sz="2800" i="1" dirty="0" smtClean="0"/>
              <a:t>sklonište za napuštene životinje</a:t>
            </a:r>
          </a:p>
          <a:p>
            <a:r>
              <a:rPr lang="hr-HR" sz="2800" dirty="0"/>
              <a:t>n</a:t>
            </a:r>
            <a:r>
              <a:rPr lang="hr-HR" sz="2800" dirty="0" smtClean="0"/>
              <a:t>ature</a:t>
            </a:r>
            <a:r>
              <a:rPr lang="hr-HR" sz="2800" i="1" dirty="0" smtClean="0"/>
              <a:t> = priroda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15025" y="126484"/>
            <a:ext cx="403614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know</a:t>
            </a:r>
            <a:r>
              <a:rPr lang="hr-HR" sz="2600" dirty="0" smtClean="0"/>
              <a:t> </a:t>
            </a:r>
            <a:r>
              <a:rPr lang="hr-HR" sz="2600" dirty="0" err="1" smtClean="0"/>
              <a:t>any</a:t>
            </a:r>
            <a:r>
              <a:rPr lang="hr-HR" sz="2600" dirty="0" smtClean="0"/>
              <a:t> </a:t>
            </a:r>
            <a:r>
              <a:rPr lang="hr-HR" sz="2600" dirty="0" err="1" smtClean="0"/>
              <a:t>eco</a:t>
            </a:r>
            <a:r>
              <a:rPr lang="hr-HR" sz="2600" dirty="0" smtClean="0"/>
              <a:t> </a:t>
            </a:r>
            <a:r>
              <a:rPr lang="hr-HR" sz="2600" dirty="0" err="1" smtClean="0"/>
              <a:t>clubs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Znaš li neki Eko klub</a:t>
            </a:r>
            <a:r>
              <a:rPr lang="hr-HR" sz="2600" i="1" dirty="0" smtClean="0"/>
              <a:t>?</a:t>
            </a:r>
          </a:p>
          <a:p>
            <a:endParaRPr lang="hr-HR" sz="2600" i="1" dirty="0" smtClean="0"/>
          </a:p>
          <a:p>
            <a:r>
              <a:rPr lang="hr-HR" sz="2600" dirty="0" err="1" smtClean="0"/>
              <a:t>What</a:t>
            </a:r>
            <a:r>
              <a:rPr lang="hr-HR" sz="2600" dirty="0" smtClean="0"/>
              <a:t> </a:t>
            </a:r>
            <a:r>
              <a:rPr lang="hr-HR" sz="2600" dirty="0" err="1" smtClean="0"/>
              <a:t>about</a:t>
            </a:r>
            <a:r>
              <a:rPr lang="hr-HR" sz="2600" dirty="0" smtClean="0"/>
              <a:t> </a:t>
            </a:r>
            <a:r>
              <a:rPr lang="hr-HR" sz="2600" dirty="0" err="1" smtClean="0"/>
              <a:t>animal</a:t>
            </a:r>
            <a:r>
              <a:rPr lang="hr-HR" sz="2600" dirty="0" smtClean="0"/>
              <a:t> </a:t>
            </a:r>
            <a:r>
              <a:rPr lang="hr-HR" sz="2600" dirty="0" err="1" smtClean="0"/>
              <a:t>shelters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Znaš li neko sklonište za napuštene </a:t>
            </a:r>
            <a:r>
              <a:rPr lang="hr-HR" sz="2600" i="1" dirty="0" smtClean="0"/>
              <a:t>životinje?</a:t>
            </a:r>
          </a:p>
          <a:p>
            <a:endParaRPr lang="hr-HR" sz="2600" i="1" dirty="0" smtClean="0"/>
          </a:p>
          <a:p>
            <a:r>
              <a:rPr lang="hr-HR" sz="2600" dirty="0" err="1" smtClean="0"/>
              <a:t>Where</a:t>
            </a:r>
            <a:r>
              <a:rPr lang="hr-HR" sz="2600" dirty="0" smtClean="0"/>
              <a:t> are </a:t>
            </a:r>
            <a:r>
              <a:rPr lang="hr-HR" sz="2600" dirty="0" err="1" smtClean="0"/>
              <a:t>they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Gdje se nalaze</a:t>
            </a:r>
            <a:r>
              <a:rPr lang="hr-HR" sz="2600" i="1" dirty="0" smtClean="0"/>
              <a:t>?</a:t>
            </a:r>
          </a:p>
          <a:p>
            <a:endParaRPr lang="hr-HR" sz="2600" i="1" dirty="0" smtClean="0"/>
          </a:p>
          <a:p>
            <a:r>
              <a:rPr lang="hr-HR" sz="2600" dirty="0" smtClean="0"/>
              <a:t>Are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healthy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Jesi li zdrav/a</a:t>
            </a:r>
            <a:r>
              <a:rPr lang="hr-HR" sz="2600" i="1" dirty="0" smtClean="0"/>
              <a:t>?</a:t>
            </a:r>
          </a:p>
          <a:p>
            <a:endParaRPr lang="hr-HR" sz="2600" i="1" dirty="0" smtClean="0"/>
          </a:p>
          <a:p>
            <a:r>
              <a:rPr lang="hr-HR" sz="2600" dirty="0" smtClean="0"/>
              <a:t>Are </a:t>
            </a:r>
            <a:r>
              <a:rPr lang="hr-HR" sz="2600" dirty="0" err="1" smtClean="0"/>
              <a:t>you</a:t>
            </a:r>
            <a:r>
              <a:rPr lang="hr-HR" sz="2600" dirty="0" smtClean="0"/>
              <a:t> fit?</a:t>
            </a:r>
          </a:p>
          <a:p>
            <a:r>
              <a:rPr lang="hr-HR" sz="2600" i="1" dirty="0" smtClean="0"/>
              <a:t>Jesi li fit/ u formi?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28198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32" y="327997"/>
            <a:ext cx="8743797" cy="6216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38968" y="327997"/>
            <a:ext cx="23744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think</a:t>
            </a:r>
            <a:r>
              <a:rPr lang="hr-HR" sz="2800" dirty="0" smtClean="0"/>
              <a:t> </a:t>
            </a:r>
            <a:r>
              <a:rPr lang="hr-HR" sz="2800" dirty="0" err="1" smtClean="0"/>
              <a:t>these</a:t>
            </a:r>
            <a:r>
              <a:rPr lang="hr-HR" sz="2800" dirty="0" smtClean="0"/>
              <a:t> </a:t>
            </a:r>
            <a:r>
              <a:rPr lang="hr-HR" sz="2800" dirty="0" err="1" smtClean="0"/>
              <a:t>people</a:t>
            </a:r>
            <a:r>
              <a:rPr lang="hr-HR" sz="2800" dirty="0" smtClean="0"/>
              <a:t> do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their</a:t>
            </a:r>
            <a:r>
              <a:rPr lang="hr-HR" sz="2800" dirty="0" smtClean="0"/>
              <a:t> free time?</a:t>
            </a:r>
          </a:p>
          <a:p>
            <a:r>
              <a:rPr lang="hr-HR" sz="2800" i="1" dirty="0" smtClean="0"/>
              <a:t>Što ovi ljudi rade u svoje slobodno vrijeme?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201411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32" y="327997"/>
            <a:ext cx="8743797" cy="6216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38968" y="327997"/>
            <a:ext cx="237449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Scan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text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answer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questions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Letimično pregledaj tekst i odgovori na pitanja.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37971" y="327997"/>
            <a:ext cx="237449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In </a:t>
            </a:r>
            <a:r>
              <a:rPr lang="hr-HR" sz="2600" dirty="0" err="1" smtClean="0"/>
              <a:t>which</a:t>
            </a:r>
            <a:r>
              <a:rPr lang="hr-HR" sz="2600" dirty="0" smtClean="0"/>
              <a:t> </a:t>
            </a:r>
            <a:r>
              <a:rPr lang="hr-HR" sz="2600" dirty="0" err="1" smtClean="0"/>
              <a:t>text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each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words</a:t>
            </a:r>
            <a:r>
              <a:rPr lang="hr-HR" sz="2600" dirty="0" smtClean="0"/>
              <a:t> </a:t>
            </a:r>
            <a:r>
              <a:rPr lang="hr-HR" sz="2600" dirty="0" err="1" smtClean="0"/>
              <a:t>from</a:t>
            </a:r>
            <a:r>
              <a:rPr lang="hr-HR" sz="2600" dirty="0" smtClean="0"/>
              <a:t> </a:t>
            </a:r>
            <a:r>
              <a:rPr lang="hr-HR" sz="2600" dirty="0" err="1" smtClean="0"/>
              <a:t>task</a:t>
            </a:r>
            <a:r>
              <a:rPr lang="hr-HR" sz="2600" dirty="0" smtClean="0"/>
              <a:t> 3 </a:t>
            </a:r>
            <a:r>
              <a:rPr lang="hr-HR" sz="2600" dirty="0" err="1" smtClean="0"/>
              <a:t>mentioned</a:t>
            </a:r>
            <a:r>
              <a:rPr lang="hr-HR" sz="2600" dirty="0" smtClean="0"/>
              <a:t>?</a:t>
            </a:r>
            <a:endParaRPr lang="hr-HR" sz="2600" i="1" dirty="0" smtClean="0"/>
          </a:p>
          <a:p>
            <a:r>
              <a:rPr lang="hr-HR" sz="2600" i="1" dirty="0" smtClean="0"/>
              <a:t>U kojem tekstu se spominje pojedina riječ iz 3. zadatka?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27354" y="327997"/>
            <a:ext cx="237449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Which</a:t>
            </a:r>
            <a:r>
              <a:rPr lang="hr-HR" sz="2600" dirty="0" smtClean="0"/>
              <a:t> </a:t>
            </a:r>
            <a:r>
              <a:rPr lang="hr-HR" sz="2600" dirty="0" err="1" smtClean="0"/>
              <a:t>activities</a:t>
            </a:r>
            <a:r>
              <a:rPr lang="hr-HR" sz="2600" dirty="0" smtClean="0"/>
              <a:t> are </a:t>
            </a:r>
            <a:r>
              <a:rPr lang="hr-HR" sz="2600" dirty="0" err="1" smtClean="0"/>
              <a:t>they</a:t>
            </a:r>
            <a:r>
              <a:rPr lang="hr-HR" sz="2600" dirty="0" smtClean="0"/>
              <a:t> </a:t>
            </a:r>
            <a:r>
              <a:rPr lang="hr-HR" sz="2600" dirty="0" err="1" smtClean="0"/>
              <a:t>talking</a:t>
            </a:r>
            <a:r>
              <a:rPr lang="hr-HR" sz="2600" dirty="0" smtClean="0"/>
              <a:t> </a:t>
            </a:r>
            <a:r>
              <a:rPr lang="hr-HR" sz="2600" dirty="0" err="1" smtClean="0"/>
              <a:t>about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O kojim slobodnim aktivnostima oni govore?</a:t>
            </a:r>
          </a:p>
          <a:p>
            <a:r>
              <a:rPr lang="hr-HR" sz="2600" dirty="0" err="1" smtClean="0"/>
              <a:t>Write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appropriate</a:t>
            </a:r>
            <a:r>
              <a:rPr lang="hr-HR" sz="2600" dirty="0" smtClean="0"/>
              <a:t> word </a:t>
            </a:r>
            <a:r>
              <a:rPr lang="hr-HR" sz="2600" dirty="0" err="1" smtClean="0"/>
              <a:t>from</a:t>
            </a:r>
            <a:r>
              <a:rPr lang="hr-HR" sz="2600" dirty="0" smtClean="0"/>
              <a:t> </a:t>
            </a:r>
            <a:r>
              <a:rPr lang="hr-HR" sz="2600" dirty="0" err="1" smtClean="0"/>
              <a:t>task</a:t>
            </a:r>
            <a:r>
              <a:rPr lang="hr-HR" sz="2600" dirty="0" smtClean="0"/>
              <a:t> 2 on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lines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Napiši odgovarajuće riječi iz 2. zadatka na crte.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02193" y="307987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 smtClean="0">
                <a:solidFill>
                  <a:srgbClr val="FF9900"/>
                </a:solidFill>
              </a:rPr>
              <a:t>exercising</a:t>
            </a:r>
            <a:endParaRPr lang="hr-HR" sz="2400" i="1" dirty="0">
              <a:solidFill>
                <a:srgbClr val="FF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5961" y="320536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 smtClean="0">
                <a:solidFill>
                  <a:srgbClr val="FF9900"/>
                </a:solidFill>
              </a:rPr>
              <a:t>reading</a:t>
            </a:r>
            <a:endParaRPr lang="hr-HR" sz="2400" i="1" dirty="0">
              <a:solidFill>
                <a:srgbClr val="FF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7830" y="6126859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 smtClean="0">
                <a:solidFill>
                  <a:srgbClr val="FF9900"/>
                </a:solidFill>
              </a:rPr>
              <a:t>volunteering</a:t>
            </a:r>
            <a:endParaRPr lang="hr-HR" sz="2400" i="1" dirty="0">
              <a:solidFill>
                <a:srgbClr val="FF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55456" y="6082723"/>
            <a:ext cx="3819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err="1">
                <a:solidFill>
                  <a:srgbClr val="FF9900"/>
                </a:solidFill>
              </a:rPr>
              <a:t>s</a:t>
            </a:r>
            <a:r>
              <a:rPr lang="hr-HR" sz="2400" i="1" dirty="0" err="1" smtClean="0">
                <a:solidFill>
                  <a:srgbClr val="FF9900"/>
                </a:solidFill>
              </a:rPr>
              <a:t>pending</a:t>
            </a:r>
            <a:r>
              <a:rPr lang="hr-HR" sz="2400" i="1" dirty="0" smtClean="0">
                <a:solidFill>
                  <a:srgbClr val="FF9900"/>
                </a:solidFill>
              </a:rPr>
              <a:t> time </a:t>
            </a:r>
            <a:r>
              <a:rPr lang="hr-HR" sz="2400" i="1" dirty="0" err="1" smtClean="0">
                <a:solidFill>
                  <a:srgbClr val="FF9900"/>
                </a:solidFill>
              </a:rPr>
              <a:t>with</a:t>
            </a:r>
            <a:r>
              <a:rPr lang="hr-HR" sz="2400" i="1" dirty="0" smtClean="0">
                <a:solidFill>
                  <a:srgbClr val="FF9900"/>
                </a:solidFill>
              </a:rPr>
              <a:t> </a:t>
            </a:r>
            <a:r>
              <a:rPr lang="hr-HR" sz="2400" i="1" dirty="0" err="1" smtClean="0">
                <a:solidFill>
                  <a:srgbClr val="FF9900"/>
                </a:solidFill>
              </a:rPr>
              <a:t>family</a:t>
            </a:r>
            <a:r>
              <a:rPr lang="hr-HR" sz="2400" i="1" dirty="0" smtClean="0">
                <a:solidFill>
                  <a:srgbClr val="FF9900"/>
                </a:solidFill>
              </a:rPr>
              <a:t>.</a:t>
            </a:r>
            <a:endParaRPr lang="hr-HR" sz="2400" i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12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6" grpId="0"/>
      <p:bldP spid="6" grpId="1"/>
      <p:bldP spid="2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939" y="218459"/>
            <a:ext cx="6958144" cy="46485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683910" y="162232"/>
            <a:ext cx="417379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these</a:t>
            </a:r>
            <a:r>
              <a:rPr lang="hr-HR" sz="2800" dirty="0" smtClean="0"/>
              <a:t> </a:t>
            </a:r>
            <a:r>
              <a:rPr lang="hr-HR" sz="2800" dirty="0" err="1" smtClean="0"/>
              <a:t>words</a:t>
            </a:r>
            <a:r>
              <a:rPr lang="hr-HR" sz="2800" dirty="0" smtClean="0"/>
              <a:t> </a:t>
            </a:r>
            <a:r>
              <a:rPr lang="hr-HR" sz="2800" dirty="0" err="1" smtClean="0"/>
              <a:t>mean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Što znače ove riječi?</a:t>
            </a:r>
          </a:p>
          <a:p>
            <a:endParaRPr lang="hr-HR" sz="2800" i="1" dirty="0"/>
          </a:p>
          <a:p>
            <a:r>
              <a:rPr lang="hr-HR" sz="2800" dirty="0" err="1" smtClean="0"/>
              <a:t>volunteer</a:t>
            </a:r>
            <a:r>
              <a:rPr lang="hr-HR" sz="2800" i="1" dirty="0" smtClean="0"/>
              <a:t> =</a:t>
            </a:r>
          </a:p>
          <a:p>
            <a:r>
              <a:rPr lang="hr-HR" sz="2800" dirty="0" err="1"/>
              <a:t>l</a:t>
            </a:r>
            <a:r>
              <a:rPr lang="hr-HR" sz="2800" dirty="0" err="1" smtClean="0"/>
              <a:t>earn</a:t>
            </a:r>
            <a:r>
              <a:rPr lang="hr-HR" sz="2800" dirty="0" smtClean="0"/>
              <a:t> </a:t>
            </a:r>
            <a:r>
              <a:rPr lang="hr-HR" sz="2800" dirty="0" err="1" smtClean="0"/>
              <a:t>things</a:t>
            </a:r>
            <a:r>
              <a:rPr lang="hr-HR" sz="2800" dirty="0" smtClean="0"/>
              <a:t> </a:t>
            </a:r>
            <a:r>
              <a:rPr lang="hr-HR" sz="2800" dirty="0" err="1" smtClean="0"/>
              <a:t>from</a:t>
            </a:r>
            <a:r>
              <a:rPr lang="hr-HR" sz="2800" dirty="0" smtClean="0"/>
              <a:t> </a:t>
            </a:r>
            <a:r>
              <a:rPr lang="hr-HR" sz="2800" dirty="0" err="1" smtClean="0"/>
              <a:t>parents</a:t>
            </a:r>
            <a:r>
              <a:rPr lang="hr-HR" sz="2800" dirty="0" smtClean="0"/>
              <a:t> </a:t>
            </a:r>
            <a:r>
              <a:rPr lang="hr-HR" sz="2800" i="1" dirty="0" smtClean="0"/>
              <a:t>=</a:t>
            </a:r>
          </a:p>
          <a:p>
            <a:r>
              <a:rPr lang="hr-HR" sz="2800" i="1" dirty="0" smtClean="0"/>
              <a:t> </a:t>
            </a:r>
          </a:p>
          <a:p>
            <a:r>
              <a:rPr lang="hr-HR" sz="2800" dirty="0" smtClean="0"/>
              <a:t>a </a:t>
            </a:r>
            <a:r>
              <a:rPr lang="hr-HR" sz="2800" dirty="0" err="1" smtClean="0"/>
              <a:t>book</a:t>
            </a:r>
            <a:r>
              <a:rPr lang="hr-HR" sz="2800" dirty="0" smtClean="0"/>
              <a:t> a </a:t>
            </a:r>
            <a:r>
              <a:rPr lang="hr-HR" sz="2800" dirty="0" err="1" smtClean="0"/>
              <a:t>week</a:t>
            </a:r>
            <a:r>
              <a:rPr lang="hr-HR" sz="2800" dirty="0" smtClean="0"/>
              <a:t> </a:t>
            </a:r>
            <a:r>
              <a:rPr lang="hr-HR" sz="2800" i="1" dirty="0" smtClean="0"/>
              <a:t>= </a:t>
            </a:r>
            <a:endParaRPr lang="hr-HR" sz="2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9453716" y="1828800"/>
            <a:ext cx="240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volontirati</a:t>
            </a:r>
            <a:endParaRPr lang="hr-HR" sz="28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83910" y="2765231"/>
            <a:ext cx="3805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učiti od roditelja</a:t>
            </a:r>
            <a:endParaRPr lang="hr-HR" sz="28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107562" y="3178442"/>
            <a:ext cx="20844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j</a:t>
            </a:r>
            <a:r>
              <a:rPr lang="hr-HR" sz="2800" i="1" dirty="0" smtClean="0"/>
              <a:t>edna knjiga tjedno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295581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78" y="1354085"/>
            <a:ext cx="6958144" cy="46485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697" y="250723"/>
            <a:ext cx="10309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Read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texts</a:t>
            </a:r>
            <a:r>
              <a:rPr lang="hr-HR" sz="2800" dirty="0" smtClean="0"/>
              <a:t>. Are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sentences</a:t>
            </a:r>
            <a:r>
              <a:rPr lang="hr-HR" sz="2800" dirty="0" smtClean="0"/>
              <a:t> </a:t>
            </a:r>
            <a:r>
              <a:rPr lang="hr-HR" sz="2800" dirty="0" err="1" smtClean="0"/>
              <a:t>true</a:t>
            </a:r>
            <a:r>
              <a:rPr lang="hr-HR" sz="2800" dirty="0" smtClean="0"/>
              <a:t> (T) </a:t>
            </a:r>
            <a:r>
              <a:rPr lang="hr-HR" sz="2800" dirty="0" err="1" smtClean="0"/>
              <a:t>or</a:t>
            </a:r>
            <a:r>
              <a:rPr lang="hr-HR" sz="2800" dirty="0" smtClean="0"/>
              <a:t> </a:t>
            </a:r>
            <a:r>
              <a:rPr lang="hr-HR" sz="2800" dirty="0" err="1" smtClean="0"/>
              <a:t>false</a:t>
            </a:r>
            <a:r>
              <a:rPr lang="hr-HR" sz="2800" dirty="0" smtClean="0"/>
              <a:t> (F)?</a:t>
            </a:r>
          </a:p>
          <a:p>
            <a:r>
              <a:rPr lang="hr-HR" sz="2800" i="1" dirty="0" smtClean="0"/>
              <a:t>Pročitaj tekstove. Jesu li rečenice istinite (T) ili krive (F)?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353665" y="2521974"/>
            <a:ext cx="486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FF9900"/>
                </a:solidFill>
              </a:rPr>
              <a:t>F</a:t>
            </a:r>
            <a:endParaRPr lang="hr-HR" sz="2800" dirty="0">
              <a:solidFill>
                <a:srgbClr val="FF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1258" y="2932839"/>
            <a:ext cx="486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FF9900"/>
                </a:solidFill>
              </a:rPr>
              <a:t>F</a:t>
            </a:r>
            <a:endParaRPr lang="hr-HR" sz="2800" dirty="0">
              <a:solidFill>
                <a:srgbClr val="FF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0766" y="3456059"/>
            <a:ext cx="486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FF9900"/>
                </a:solidFill>
              </a:rPr>
              <a:t>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7910" y="4362338"/>
            <a:ext cx="486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FF9900"/>
                </a:solidFill>
              </a:rPr>
              <a:t>F</a:t>
            </a:r>
            <a:endParaRPr lang="hr-HR" sz="2800" dirty="0">
              <a:solidFill>
                <a:srgbClr val="FF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4626" y="5314335"/>
            <a:ext cx="486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FF9900"/>
                </a:solidFill>
              </a:rPr>
              <a:t>F</a:t>
            </a:r>
            <a:endParaRPr lang="hr-HR" sz="2800" dirty="0">
              <a:solidFill>
                <a:srgbClr val="FF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29124" y="3944496"/>
            <a:ext cx="486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FF9900"/>
                </a:solidFill>
              </a:rPr>
              <a:t>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23348" y="4885558"/>
            <a:ext cx="486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>
                <a:solidFill>
                  <a:srgbClr val="FF9900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37547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971" y="1509098"/>
            <a:ext cx="7333999" cy="39478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4051" y="985878"/>
            <a:ext cx="8244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Napiši ime osobe koja govori ove rečenice.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916994" y="3221391"/>
            <a:ext cx="1773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2"/>
                </a:solidFill>
              </a:rPr>
              <a:t>Henry</a:t>
            </a:r>
            <a:endParaRPr lang="hr-HR" sz="2800" b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9476" y="3744611"/>
            <a:ext cx="1773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2"/>
                </a:solidFill>
              </a:rPr>
              <a:t>Luka</a:t>
            </a:r>
            <a:endParaRPr lang="hr-HR" sz="2800" b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26223" y="4267831"/>
            <a:ext cx="1773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2"/>
                </a:solidFill>
              </a:rPr>
              <a:t>Rita</a:t>
            </a:r>
            <a:endParaRPr lang="hr-HR" sz="28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7976" y="4728152"/>
            <a:ext cx="1773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chemeClr val="accent2"/>
                </a:solidFill>
              </a:rPr>
              <a:t>Dao</a:t>
            </a:r>
            <a:endParaRPr lang="hr-HR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50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3952</TotalTime>
  <Words>470</Words>
  <Application>Microsoft Office PowerPoint</Application>
  <PresentationFormat>Widescreen</PresentationFormat>
  <Paragraphs>106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UNIT 4:  So much to do,  so little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258</cp:revision>
  <dcterms:created xsi:type="dcterms:W3CDTF">2020-09-19T11:02:00Z</dcterms:created>
  <dcterms:modified xsi:type="dcterms:W3CDTF">2020-12-06T13:20:09Z</dcterms:modified>
</cp:coreProperties>
</file>